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9"/>
  </p:notesMasterIdLst>
  <p:sldIdLst>
    <p:sldId id="256" r:id="rId2"/>
    <p:sldId id="257" r:id="rId3"/>
    <p:sldId id="258" r:id="rId4"/>
    <p:sldId id="266" r:id="rId5"/>
    <p:sldId id="264" r:id="rId6"/>
    <p:sldId id="267" r:id="rId7"/>
    <p:sldId id="268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4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DD52A1-473A-47D9-9A86-14A920A07885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C4E32B-77DF-4916-ACD2-6839AAA4651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ертикальный свиток 3"/>
          <p:cNvSpPr/>
          <p:nvPr/>
        </p:nvSpPr>
        <p:spPr>
          <a:xfrm>
            <a:off x="323528" y="764704"/>
            <a:ext cx="6120680" cy="5760640"/>
          </a:xfrm>
          <a:prstGeom prst="verticalScroll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Предмет: </a:t>
            </a:r>
            <a:r>
              <a:rPr lang="ru-RU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«Математика».</a:t>
            </a:r>
          </a:p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Тема: </a:t>
            </a:r>
            <a:r>
              <a:rPr lang="ru-RU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«Пиктограмма».</a:t>
            </a:r>
          </a:p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Раздел 4В: </a:t>
            </a:r>
            <a:r>
              <a:rPr lang="ru-RU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«Множества. Элементы логики».</a:t>
            </a:r>
            <a:endParaRPr lang="ru-RU" sz="4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Вертикальный свиток 8"/>
          <p:cNvSpPr/>
          <p:nvPr/>
        </p:nvSpPr>
        <p:spPr>
          <a:xfrm>
            <a:off x="6012160" y="2780928"/>
            <a:ext cx="2880320" cy="3672408"/>
          </a:xfrm>
          <a:prstGeom prst="verticalScroll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dirty="0" err="1" smtClean="0"/>
              <a:t>Габченко</a:t>
            </a:r>
            <a:r>
              <a:rPr lang="ru-RU" sz="2400" b="1" i="1" dirty="0" smtClean="0"/>
              <a:t> Дарья Андреевна</a:t>
            </a:r>
          </a:p>
          <a:p>
            <a:pPr algn="ctr"/>
            <a:endParaRPr lang="ru-RU" sz="1600" b="1" i="1" dirty="0" smtClean="0"/>
          </a:p>
          <a:p>
            <a:pPr algn="ctr"/>
            <a:r>
              <a:rPr lang="ru-RU" sz="1600" b="1" i="1" dirty="0" smtClean="0"/>
              <a:t>Учитель начальных классов</a:t>
            </a:r>
          </a:p>
          <a:p>
            <a:pPr algn="ctr"/>
            <a:endParaRPr lang="ru-RU" sz="1400" b="1" i="1" dirty="0" smtClean="0"/>
          </a:p>
          <a:p>
            <a:pPr algn="ctr"/>
            <a:endParaRPr lang="ru-RU" sz="1400" b="1" i="1" dirty="0" smtClean="0"/>
          </a:p>
          <a:p>
            <a:pPr algn="ctr"/>
            <a:r>
              <a:rPr lang="ru-RU" sz="1400" b="1" i="1" dirty="0" err="1" smtClean="0"/>
              <a:t>Енбекшильдерский</a:t>
            </a:r>
            <a:r>
              <a:rPr lang="ru-RU" sz="1400" b="1" i="1" dirty="0" smtClean="0"/>
              <a:t> район</a:t>
            </a:r>
          </a:p>
          <a:p>
            <a:pPr algn="ctr"/>
            <a:r>
              <a:rPr lang="ru-RU" sz="1400" b="1" i="1" dirty="0" err="1" smtClean="0"/>
              <a:t>Заозерновская</a:t>
            </a:r>
            <a:r>
              <a:rPr lang="ru-RU" sz="1400" b="1" i="1" dirty="0" smtClean="0"/>
              <a:t> основная школа.</a:t>
            </a:r>
            <a:endParaRPr lang="ru-RU" sz="1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251520" y="153888"/>
            <a:ext cx="8136904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 обучения:</a:t>
            </a:r>
            <a:endParaRPr kumimoji="0" lang="ru-RU" sz="2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1.5.2.5. проводить сбор данных, систематизировать,  достраивать / составлять таблицы, пиктограммы, диаграммы с помощью подручных материалов. 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Цели урока:</a:t>
            </a:r>
          </a:p>
          <a:p>
            <a:pPr lvl="0" algn="ctr">
              <a:buFont typeface="Wingdings" pitchFamily="2" charset="2"/>
              <a:buChar char="q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Все учащиеся будут: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проводить сбор данных для построения пиктограмм.</a:t>
            </a:r>
          </a:p>
          <a:p>
            <a:pPr lvl="0" algn="ctr">
              <a:buFont typeface="Wingdings" pitchFamily="2" charset="2"/>
              <a:buChar char="q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Большинство учащихся будут: :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составлять пиктограммы с помощью подручных материалов. </a:t>
            </a:r>
          </a:p>
          <a:p>
            <a:pPr lvl="0" algn="ctr">
              <a:buFont typeface="Wingdings" pitchFamily="2" charset="2"/>
              <a:buChar char="q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Некоторые учащиеся будут: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рассказывать о полученных данных.</a:t>
            </a:r>
          </a:p>
          <a:p>
            <a:pPr lvl="0"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4797152"/>
            <a:ext cx="827278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Критерии оценивания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согласно заданию из сборника ФО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i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Обучающийся: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проводит сбор данных и систематизирует их в таблицу, составляет пиктограмму.</a:t>
            </a:r>
            <a:endParaRPr lang="ru-RU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5877272"/>
            <a:ext cx="78488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Привитие ценностей: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привитие любви к здоровому питанию в контексте темы «Еда и напитки».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3573017"/>
            <a:ext cx="7848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Языковые задачи: </a:t>
            </a:r>
          </a:p>
          <a:p>
            <a:r>
              <a:rPr lang="ru-RU" b="1" i="1" dirty="0" smtClean="0"/>
              <a:t>                                Учащиеся могут: </a:t>
            </a:r>
            <a:r>
              <a:rPr lang="ru-RU" dirty="0" smtClean="0"/>
              <a:t>определять причины, почему комбинации могут быть верными или неверными, учитывая условия исследования.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251520" y="0"/>
            <a:ext cx="2304256" cy="864096"/>
          </a:xfrm>
          <a:prstGeom prst="round2Diag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Активные методы</a:t>
            </a:r>
            <a:endParaRPr lang="ru-RU" sz="3200" b="1" i="1" dirty="0">
              <a:effectLst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3635896" y="332656"/>
            <a:ext cx="792088" cy="504056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679504" y="0"/>
            <a:ext cx="4464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          «Стартер» 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трелка вправо 12"/>
          <p:cNvSpPr/>
          <p:nvPr/>
        </p:nvSpPr>
        <p:spPr>
          <a:xfrm rot="5400000">
            <a:off x="287524" y="1160748"/>
            <a:ext cx="720080" cy="504056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0" y="1988840"/>
            <a:ext cx="25202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этапе формирования знаний  проводится коллективная  </a:t>
            </a:r>
            <a:r>
              <a:rPr lang="ru-RU" sz="1600" b="1" dirty="0" smtClean="0"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исследовательская работа, </a:t>
            </a:r>
            <a:r>
              <a:rPr lang="ru-RU" sz="1600" dirty="0" smtClean="0"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которая помогает учащимся систематизировать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данные и отразить результаты в построении пиктограмм</a:t>
            </a:r>
            <a:r>
              <a:rPr lang="ru-RU" sz="1200" dirty="0" smtClean="0"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6" name="Стрелка вправо 15"/>
          <p:cNvSpPr/>
          <p:nvPr/>
        </p:nvSpPr>
        <p:spPr>
          <a:xfrm rot="5400000">
            <a:off x="2375756" y="1016732"/>
            <a:ext cx="648072" cy="576064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83768" y="1772816"/>
            <a:ext cx="237626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этапе подведения итогов урока, учащимся будет предложено индивидуально составить пиктограмму, результаты которой будут отображены на </a:t>
            </a:r>
            <a:r>
              <a:rPr lang="ru-RU" sz="1600" b="1" dirty="0" smtClean="0"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«говорящей стене</a:t>
            </a:r>
            <a:r>
              <a:rPr lang="ru-RU" sz="1600" dirty="0" smtClean="0"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»,  это позволит им продемонстрировать, сравнить свои работы, высказать мнения, сделать выводы.</a:t>
            </a:r>
            <a:endParaRPr lang="ru-RU" sz="1600" i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Блок-схема: документ 17"/>
          <p:cNvSpPr/>
          <p:nvPr/>
        </p:nvSpPr>
        <p:spPr>
          <a:xfrm>
            <a:off x="4895528" y="404664"/>
            <a:ext cx="4248472" cy="5472608"/>
          </a:xfrm>
          <a:prstGeom prst="flowChartDocumen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Предполагает активную деятельность учащихся в группах, по самостоятельному «добыванию» знаний. Учащимся необходимо, используя ресурсы: составить пиктограмму.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Каждая группа должна представить свои работы, что способствует достичь понимания самостоятельно – способом аргументации. Учащиеся вовлечены в действие, они активно вспоминают и применяют свои знания. Работа в группе при выполнении  данного задания способствует: взаимному обучению, улучшению коммуникативных навыков,  решению проблем. </a:t>
            </a:r>
          </a:p>
        </p:txBody>
      </p:sp>
      <p:sp>
        <p:nvSpPr>
          <p:cNvPr id="35" name="Блок-схема: несколько документов 34"/>
          <p:cNvSpPr/>
          <p:nvPr/>
        </p:nvSpPr>
        <p:spPr>
          <a:xfrm>
            <a:off x="467544" y="4985792"/>
            <a:ext cx="4104456" cy="1872208"/>
          </a:xfrm>
          <a:prstGeom prst="flowChartMultidocumen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i="1" dirty="0" smtClean="0"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Различные формы работы на    </a:t>
            </a:r>
          </a:p>
          <a:p>
            <a:r>
              <a:rPr lang="ru-RU" sz="2000" i="1" dirty="0" smtClean="0"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   уроке»:   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Групповая 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Индивидуальная 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Парная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1187624" y="1529607"/>
            <a:ext cx="6408712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all" normalizeH="0" baseline="0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b="1" cap="all" dirty="0" smtClean="0">
              <a:ln w="0"/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1" u="none" strike="noStrike" cap="all" normalizeH="0" baseline="0" dirty="0" smtClean="0">
              <a:ln w="0"/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b="1" i="1" cap="all" dirty="0" smtClean="0">
              <a:ln w="0"/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59632" y="188640"/>
            <a:ext cx="7200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i="1" cap="all" dirty="0" smtClean="0">
                <a:ln w="0"/>
                <a:solidFill>
                  <a:prstClr val="black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</a:t>
            </a:r>
            <a:r>
              <a:rPr lang="ru-RU" sz="2800" b="1" i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Методы дифференциации </a:t>
            </a:r>
            <a:endParaRPr lang="ru-RU" sz="2800" b="1" i="1" cap="all" dirty="0" smtClean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1043608" y="630561"/>
            <a:ext cx="7344816" cy="578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заданию предполагается на стартере, работая в группе, учащиеся в соответствии со своими особенностями, интересами, удовлетворяют свои образовательные потребности.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довлетворение потребностей учащихся по их возможностям, работая в паре,  по учебнику, учащиеся могут повысить свою мотивацию, более способные учащиеся могут оказать поддержку менее способным.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этапе закрепления знаний,  предполагается  парная работа,  пары будут образовываться  по способу классификации (ученики с похожими интересами).  Учащимся необходимо решить задачу. 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lang="ru-RU" dirty="0" smtClean="0"/>
              <a:t>На протяжении всего урока происходит дифференциация по темпу т.к. некоторые учащиеся работают быстрее, чем другие.</a:t>
            </a:r>
          </a:p>
          <a:p>
            <a:r>
              <a:rPr lang="ru-RU" dirty="0" smtClean="0"/>
              <a:t>Способы дифференциации по диалогу и оказанию поддержки, по итогам прослеживались во время всего урока.</a:t>
            </a:r>
          </a:p>
          <a:p>
            <a:r>
              <a:rPr lang="ru-RU" dirty="0" smtClean="0"/>
              <a:t>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229600" cy="938368"/>
          </a:xfrm>
        </p:spPr>
        <p:txBody>
          <a:bodyPr>
            <a:normAutofit fontScale="90000"/>
          </a:bodyPr>
          <a:lstStyle/>
          <a:p>
            <a:r>
              <a:rPr lang="ru-RU" sz="3200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        Развитие языковых навыков  </a:t>
            </a:r>
            <a:br>
              <a:rPr lang="ru-RU" sz="3200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27584" y="1340768"/>
            <a:ext cx="3668216" cy="2877067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выполнении 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задания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из сборника </a:t>
            </a: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формативного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оценивания: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Задайте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вопросы друг другу и запишите данные в таблицу. - С какой начинкой ты любишь пирожки?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учащиеся 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задают вопросы друг другу,  записывают ответы в таблицу: используют  предметную терминологию (пиктограмма, последовательность, элемент, закономерность, решение).</a:t>
            </a:r>
            <a:endParaRPr lang="ru-RU" sz="18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88024" y="1484784"/>
            <a:ext cx="4038600" cy="4434840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Задание на стартере «Составить пиктограммы в группах», предполагает использование учащимися вопросов для обсуждения: </a:t>
            </a:r>
            <a:r>
              <a:rPr lang="ru-RU" sz="1800" dirty="0" smtClean="0"/>
              <a:t>Каких фруктов больше, меньше, равное количество? Каких овощей больше, меньше, равное количество</a:t>
            </a:r>
            <a:r>
              <a:rPr lang="ru-RU" sz="1800" dirty="0" smtClean="0"/>
              <a:t>? Для защиты своих работ.</a:t>
            </a:r>
            <a:endParaRPr lang="ru-RU" sz="1800" dirty="0"/>
          </a:p>
        </p:txBody>
      </p:sp>
      <p:sp>
        <p:nvSpPr>
          <p:cNvPr id="5" name="Выгнутая вправо стрелка 4"/>
          <p:cNvSpPr/>
          <p:nvPr/>
        </p:nvSpPr>
        <p:spPr>
          <a:xfrm>
            <a:off x="7380312" y="4077072"/>
            <a:ext cx="1440160" cy="2592288"/>
          </a:xfrm>
          <a:prstGeom prst="curved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Выгнутая влево стрелка 5"/>
          <p:cNvSpPr/>
          <p:nvPr/>
        </p:nvSpPr>
        <p:spPr>
          <a:xfrm rot="16200000">
            <a:off x="2110036" y="4090764"/>
            <a:ext cx="1395536" cy="3528392"/>
          </a:xfrm>
          <a:prstGeom prst="curv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Вертикальный свиток 6"/>
          <p:cNvSpPr/>
          <p:nvPr/>
        </p:nvSpPr>
        <p:spPr>
          <a:xfrm>
            <a:off x="4283968" y="4409728"/>
            <a:ext cx="2808312" cy="2448272"/>
          </a:xfrm>
          <a:prstGeom prst="verticalScroll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Выполняя  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данные задания 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учащиеся развивают навыки слушания, говорения,  коммуникативные навыки.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04048" y="4941168"/>
            <a:ext cx="3240360" cy="1296144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endParaRPr lang="ru-RU" sz="2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>
              <a:buNone/>
            </a:pPr>
            <a:endParaRPr lang="ru-RU" sz="29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>
              <a:buNone/>
            </a:pPr>
            <a:r>
              <a:rPr lang="ru-RU" sz="72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</a:t>
            </a:r>
            <a:endParaRPr lang="ru-RU" sz="29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724128" y="692697"/>
            <a:ext cx="34198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Получение информации об уровне освоения знаний</a:t>
            </a:r>
          </a:p>
          <a:p>
            <a:endParaRPr lang="ru-RU" sz="20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0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сформированность</a:t>
            </a:r>
            <a:r>
              <a:rPr lang="ru-RU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навыков</a:t>
            </a:r>
          </a:p>
          <a:p>
            <a:endParaRPr lang="ru-RU" sz="20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корректировка процесса </a:t>
            </a:r>
          </a:p>
          <a:p>
            <a:r>
              <a:rPr lang="ru-RU" sz="2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обучения</a:t>
            </a:r>
          </a:p>
          <a:p>
            <a:endParaRPr lang="ru-RU" sz="20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/>
          </a:p>
        </p:txBody>
      </p:sp>
      <p:sp>
        <p:nvSpPr>
          <p:cNvPr id="11" name="Выноска со стрелкой вправо 10"/>
          <p:cNvSpPr/>
          <p:nvPr/>
        </p:nvSpPr>
        <p:spPr>
          <a:xfrm>
            <a:off x="0" y="0"/>
            <a:ext cx="5580112" cy="6858000"/>
          </a:xfrm>
          <a:prstGeom prst="rightArrowCallo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endParaRPr lang="ru-RU" i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 выполнении заданий из сборника ФО, учащиеся оцениваются по дескрипторам, в соответствии с критериями.: </a:t>
            </a:r>
            <a:r>
              <a:rPr lang="ru-RU" i="1" dirty="0" smtClean="0"/>
              <a:t>Обучающийся</a:t>
            </a:r>
            <a:r>
              <a:rPr lang="ru-RU" dirty="0" smtClean="0"/>
              <a:t> </a:t>
            </a:r>
          </a:p>
          <a:p>
            <a:r>
              <a:rPr lang="ru-RU" dirty="0" smtClean="0"/>
              <a:t>задает вопрос учащимся, считает и записывает ответы в таблицу.</a:t>
            </a:r>
            <a:r>
              <a:rPr lang="ru-RU" i="1" dirty="0" smtClean="0"/>
              <a:t> </a:t>
            </a:r>
          </a:p>
          <a:p>
            <a:r>
              <a:rPr lang="ru-RU" i="1" dirty="0" smtClean="0"/>
              <a:t>Обучающийся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создает пиктограмму в соответствии с числовыми данными, полученными в первом задании.</a:t>
            </a:r>
          </a:p>
          <a:p>
            <a:pPr>
              <a:buFontTx/>
              <a:buChar char="-"/>
            </a:pPr>
            <a:endParaRPr lang="ru-RU" dirty="0" smtClean="0"/>
          </a:p>
          <a:p>
            <a:r>
              <a:rPr lang="ru-RU" dirty="0" smtClean="0"/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редставления обратной связи обучающимся:</a:t>
            </a:r>
            <a:endParaRPr lang="ru-RU" b="1" dirty="0" smtClean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Прием «Сигналы рукой». 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 по завершению работы в парах),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групповой работе)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i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Самооценивание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 по завершению урока)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endParaRPr lang="ru-RU" i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endParaRPr lang="ru-RU" i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endParaRPr lang="ru-RU" i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endParaRPr lang="ru-RU" i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endParaRPr lang="ru-RU" i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endParaRPr lang="ru-RU" i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endParaRPr lang="ru-RU" i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572000" y="450912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ru-RU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Рефлексия. Прием:   </a:t>
            </a:r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«Поезд»</a:t>
            </a:r>
          </a:p>
          <a:p>
            <a:pPr algn="ctr"/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Представление обратной связи учителю,  через оценку содержания урока.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476672"/>
            <a:ext cx="8013239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Роль </a:t>
            </a:r>
            <a:r>
              <a:rPr lang="ru-RU" sz="3200" dirty="0" err="1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микропреподавания</a:t>
            </a:r>
            <a:r>
              <a:rPr lang="ru-RU" sz="3200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на планирование</a:t>
            </a:r>
            <a:endParaRPr lang="ru-RU" sz="3200" dirty="0"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1691680" y="1412776"/>
            <a:ext cx="6624736" cy="2520280"/>
          </a:xfrm>
          <a:prstGeom prst="round2Diag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Обратную связь во время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микропреподавания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от коллег: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делать выводы по завершению выполнения заданий учащимися,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учла при планировании урока, задавая вопросы для обсуждения, после завершения работы в группе и 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паре.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902</TotalTime>
  <Words>665</Words>
  <Application>Microsoft Office PowerPoint</Application>
  <PresentationFormat>Экран (4:3)</PresentationFormat>
  <Paragraphs>90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Поток</vt:lpstr>
      <vt:lpstr>Слайд 1</vt:lpstr>
      <vt:lpstr>Слайд 2</vt:lpstr>
      <vt:lpstr>Слайд 3</vt:lpstr>
      <vt:lpstr>Слайд 4</vt:lpstr>
      <vt:lpstr>         Развитие языковых навыков      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85</cp:revision>
  <dcterms:created xsi:type="dcterms:W3CDTF">2017-06-20T05:01:01Z</dcterms:created>
  <dcterms:modified xsi:type="dcterms:W3CDTF">2017-06-22T12:33:57Z</dcterms:modified>
</cp:coreProperties>
</file>